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555e7c54a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555e7c54a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a59da782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a59da782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a59da782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a59da782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a59da782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a59da782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10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0969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D966"/>
                </a:solidFill>
              </a:rPr>
              <a:t>PLANT DISEASE IDENTIFICATION</a:t>
            </a:r>
            <a:endParaRPr b="1" sz="3800">
              <a:solidFill>
                <a:srgbClr val="FFD966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477400"/>
            <a:ext cx="82221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IMAGE PROCESSING</a:t>
            </a:r>
            <a:endParaRPr b="1"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6323350" y="378087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 :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Aditya Baurai - 2017307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Mukul Mishra - 2017334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209650" y="3780850"/>
            <a:ext cx="5492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Course Instructor : </a:t>
            </a: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Dr. Pritee Khanna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992450" y="2202938"/>
            <a:ext cx="74334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In this project we aim to identify the category of foliar disease in the leaves of apple trees. Primarily, we aim to identify whether a leaf belong to healthy, multiple-diseased, scab or rust category, using Image Processing and Machine Learning.</a:t>
            </a:r>
            <a:endParaRPr sz="19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483450" y="402900"/>
            <a:ext cx="1719000" cy="953400"/>
          </a:xfrm>
          <a:prstGeom prst="roundRect">
            <a:avLst>
              <a:gd fmla="val 16667" name="adj"/>
            </a:avLst>
          </a:prstGeom>
          <a:solidFill>
            <a:srgbClr val="85200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Data set acquisition</a:t>
            </a:r>
            <a:endParaRPr b="1" sz="1600">
              <a:solidFill>
                <a:srgbClr val="FFFF00"/>
              </a:solidFill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412863" y="671400"/>
            <a:ext cx="684900" cy="416400"/>
          </a:xfrm>
          <a:prstGeom prst="chevron">
            <a:avLst>
              <a:gd fmla="val 50000" name="adj"/>
            </a:avLst>
          </a:prstGeom>
          <a:solidFill>
            <a:srgbClr val="85200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3308200" y="402900"/>
            <a:ext cx="1719000" cy="953400"/>
          </a:xfrm>
          <a:prstGeom prst="roundRect">
            <a:avLst>
              <a:gd fmla="val 16667" name="adj"/>
            </a:avLst>
          </a:prstGeom>
          <a:solidFill>
            <a:srgbClr val="85200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Exploratory Data Analysis</a:t>
            </a:r>
            <a:endParaRPr b="1" sz="1600">
              <a:solidFill>
                <a:srgbClr val="FFFF00"/>
              </a:solidFill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5192863" y="671400"/>
            <a:ext cx="684900" cy="416400"/>
          </a:xfrm>
          <a:prstGeom prst="chevron">
            <a:avLst>
              <a:gd fmla="val 50000" name="adj"/>
            </a:avLst>
          </a:prstGeom>
          <a:solidFill>
            <a:srgbClr val="85200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6043450" y="402900"/>
            <a:ext cx="1915800" cy="953400"/>
          </a:xfrm>
          <a:prstGeom prst="roundRect">
            <a:avLst>
              <a:gd fmla="val 16667" name="adj"/>
            </a:avLst>
          </a:prstGeom>
          <a:solidFill>
            <a:srgbClr val="85200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Image Processing</a:t>
            </a:r>
            <a:endParaRPr b="1" sz="16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I</a:t>
            </a:r>
            <a:endParaRPr b="1" sz="1600">
              <a:solidFill>
                <a:srgbClr val="FFFF00"/>
              </a:solidFill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775" y="1476149"/>
            <a:ext cx="2873951" cy="202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102" y="1476150"/>
            <a:ext cx="1645200" cy="106000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088" y="2722450"/>
            <a:ext cx="1645199" cy="10729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5112" y="3920075"/>
            <a:ext cx="1645175" cy="107293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75" y="1529450"/>
            <a:ext cx="2717144" cy="9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75" y="2656000"/>
            <a:ext cx="2717149" cy="86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75" y="3697626"/>
            <a:ext cx="2717149" cy="86847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 rot="-5400000">
            <a:off x="1093863" y="2930700"/>
            <a:ext cx="395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Analyzing mean values of each color channel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 rot="-5400000">
            <a:off x="3356075" y="2858550"/>
            <a:ext cx="3957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Image deNoising -&gt; Sobel Filtering-&gt; Canny Edge Image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8124913" y="671400"/>
            <a:ext cx="684900" cy="416400"/>
          </a:xfrm>
          <a:prstGeom prst="chevron">
            <a:avLst>
              <a:gd fmla="val 50000" name="adj"/>
            </a:avLst>
          </a:prstGeom>
          <a:solidFill>
            <a:srgbClr val="85200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77775" y="3524471"/>
            <a:ext cx="2873950" cy="9949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483450" y="283500"/>
            <a:ext cx="1719000" cy="1072800"/>
          </a:xfrm>
          <a:prstGeom prst="roundRect">
            <a:avLst>
              <a:gd fmla="val 16667" name="adj"/>
            </a:avLst>
          </a:prstGeom>
          <a:solidFill>
            <a:srgbClr val="85200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Image Processing </a:t>
            </a:r>
            <a:endParaRPr b="1" sz="16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II</a:t>
            </a:r>
            <a:endParaRPr b="1" sz="1600">
              <a:solidFill>
                <a:srgbClr val="FFFF00"/>
              </a:solidFill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2412863" y="671400"/>
            <a:ext cx="684900" cy="416400"/>
          </a:xfrm>
          <a:prstGeom prst="chevron">
            <a:avLst>
              <a:gd fmla="val 50000" name="adj"/>
            </a:avLst>
          </a:prstGeom>
          <a:solidFill>
            <a:srgbClr val="85200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3308200" y="283375"/>
            <a:ext cx="1755900" cy="1072800"/>
          </a:xfrm>
          <a:prstGeom prst="roundRect">
            <a:avLst>
              <a:gd fmla="val 16667" name="adj"/>
            </a:avLst>
          </a:prstGeom>
          <a:solidFill>
            <a:srgbClr val="85200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Image Processing III</a:t>
            </a:r>
            <a:endParaRPr b="1" sz="16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&amp;</a:t>
            </a:r>
            <a:endParaRPr b="1" sz="16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Dataset prep</a:t>
            </a:r>
            <a:endParaRPr b="1" sz="1600">
              <a:solidFill>
                <a:srgbClr val="FFFF00"/>
              </a:solidFill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5192863" y="671400"/>
            <a:ext cx="684900" cy="416400"/>
          </a:xfrm>
          <a:prstGeom prst="chevron">
            <a:avLst>
              <a:gd fmla="val 50000" name="adj"/>
            </a:avLst>
          </a:prstGeom>
          <a:solidFill>
            <a:srgbClr val="85200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6043450" y="283375"/>
            <a:ext cx="1915800" cy="1072800"/>
          </a:xfrm>
          <a:prstGeom prst="roundRect">
            <a:avLst>
              <a:gd fmla="val 16667" name="adj"/>
            </a:avLst>
          </a:prstGeom>
          <a:solidFill>
            <a:srgbClr val="85200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Deep Learning</a:t>
            </a:r>
            <a:endParaRPr b="1" sz="16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00"/>
                </a:solidFill>
              </a:rPr>
              <a:t>With Keras framework</a:t>
            </a:r>
            <a:endParaRPr b="1" sz="1600">
              <a:solidFill>
                <a:srgbClr val="FFFF00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 rot="-5400000">
            <a:off x="1093863" y="2930700"/>
            <a:ext cx="3957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ROI Image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-&gt; Histogram Equalized Image-&gt; Otsu’s Segmentation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 rot="-5400000">
            <a:off x="3356075" y="2858550"/>
            <a:ext cx="3957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K-means Segmentation -&gt; SMOTE Imbalance handling-&gt; Deep Learning Model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" y="1582750"/>
            <a:ext cx="2717149" cy="9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0" y="2570525"/>
            <a:ext cx="2717132" cy="10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50" y="3623825"/>
            <a:ext cx="2717126" cy="9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5113" y="1582750"/>
            <a:ext cx="1719001" cy="13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7">
            <a:alphaModFix/>
          </a:blip>
          <a:srcRect b="0" l="18951" r="20731" t="0"/>
          <a:stretch/>
        </p:blipFill>
        <p:spPr>
          <a:xfrm>
            <a:off x="3451975" y="3043500"/>
            <a:ext cx="1612151" cy="15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394113" y="2242300"/>
            <a:ext cx="2974050" cy="16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2925" y="3995550"/>
            <a:ext cx="526251" cy="52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7587350" y="3589450"/>
            <a:ext cx="857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VGG-16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1276575" y="495750"/>
            <a:ext cx="4920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A61C00"/>
                </a:solidFill>
                <a:highlight>
                  <a:srgbClr val="EFEFEF"/>
                </a:highlight>
              </a:rPr>
              <a:t>Training and Validation Result</a:t>
            </a:r>
            <a:endParaRPr b="1" sz="2300">
              <a:solidFill>
                <a:srgbClr val="A61C00"/>
              </a:solidFill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13505" l="11194" r="26023" t="17591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6135000" y="61950"/>
            <a:ext cx="2751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1C00"/>
                </a:solidFill>
                <a:highlight>
                  <a:srgbClr val="D9D9D9"/>
                </a:highlight>
                <a:latin typeface="Roboto"/>
                <a:ea typeface="Roboto"/>
                <a:cs typeface="Roboto"/>
                <a:sym typeface="Roboto"/>
              </a:rPr>
              <a:t>CLASSIFICATION DONE</a:t>
            </a:r>
            <a:endParaRPr b="1" sz="1800">
              <a:solidFill>
                <a:srgbClr val="A61C00"/>
              </a:solidFill>
              <a:highlight>
                <a:srgbClr val="D9D9D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